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276" r:id="rId2"/>
    <p:sldId id="257" r:id="rId3"/>
    <p:sldId id="258" r:id="rId4"/>
    <p:sldId id="260" r:id="rId5"/>
    <p:sldId id="268" r:id="rId6"/>
    <p:sldId id="269" r:id="rId7"/>
    <p:sldId id="270" r:id="rId8"/>
    <p:sldId id="271" r:id="rId9"/>
    <p:sldId id="273" r:id="rId10"/>
    <p:sldId id="274" r:id="rId11"/>
    <p:sldId id="277" r:id="rId12"/>
    <p:sldId id="278" r:id="rId13"/>
    <p:sldId id="261" r:id="rId14"/>
    <p:sldId id="262" r:id="rId15"/>
    <p:sldId id="263" r:id="rId16"/>
    <p:sldId id="264" r:id="rId17"/>
    <p:sldId id="265" r:id="rId18"/>
    <p:sldId id="267" r:id="rId19"/>
    <p:sldId id="27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0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F7B416-1D15-4203-B8E7-B0C5CA220D1E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8A7B7A9-BD02-4691-B997-D6D5482FF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FED8A9-6909-4E43-A5FB-CE59E3F43674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437DE9-D5DB-4D2C-886C-139287201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13B0A6-2E37-482B-ABDD-A27A7939A68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BC4C-CEF7-4E55-9060-DD1ED82B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716F-2927-4B94-A2CF-D989010EB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3A6D-4B9C-4A25-B9F2-BF4C688DB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FADE-47F2-468C-AB78-2E547CE6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2A85C-8646-474E-B068-E6646D47F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78A6-CBDB-49E1-A2EF-2B0C2B61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514A-3D8E-46F4-9DF1-EE547FF2D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A9940-7AB1-44ED-B181-9486888F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99C1-270B-4C95-B02A-465CF7011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E4B54-013C-4A56-9459-A4CF395BB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7734-A4E6-47F6-8CEE-E4646CBE1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0EF3EF0-AC4F-485E-8E37-1DF74E000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FF00"/>
                </a:solidFill>
              </a:rPr>
              <a:t>The Cell </a:t>
            </a:r>
            <a:r>
              <a:rPr lang="en-US" sz="7200" b="1" dirty="0">
                <a:solidFill>
                  <a:srgbClr val="FFFF00"/>
                </a:solidFill>
              </a:rPr>
              <a:t>Theory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518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Which is</a:t>
            </a:r>
            <a:r>
              <a:rPr lang="en-US" b="1" smtClean="0">
                <a:solidFill>
                  <a:srgbClr val="FFFF00"/>
                </a:solidFill>
              </a:rPr>
              <a:t> TRUE</a:t>
            </a:r>
            <a:r>
              <a:rPr lang="en-US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All cells come from dead  or pre-existing cells.</a:t>
            </a:r>
          </a:p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All things, living and nonliving, are made up of cells.</a:t>
            </a:r>
          </a:p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All living things are made up of multiple cells.</a:t>
            </a:r>
          </a:p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The cell is the smallest form of structure and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Scientists of The Cell Theory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4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954" y="1295400"/>
            <a:ext cx="1447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1754" y="1295400"/>
            <a:ext cx="1447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9554" y="1295400"/>
            <a:ext cx="1447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1295400"/>
            <a:ext cx="1447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1295400"/>
            <a:ext cx="1447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1295400"/>
            <a:ext cx="1447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77" y="2368392"/>
            <a:ext cx="123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Zacharias Janssen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69743" y="2395351"/>
            <a:ext cx="123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Hooke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04297" y="2412117"/>
            <a:ext cx="173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 Von </a:t>
            </a:r>
            <a:r>
              <a:rPr lang="en-US" dirty="0" err="1" smtClean="0"/>
              <a:t>Leeuwenhook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11238" y="2460809"/>
            <a:ext cx="173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Mathias </a:t>
            </a:r>
            <a:r>
              <a:rPr lang="en-US" dirty="0" err="1" smtClean="0"/>
              <a:t>Schleiden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89176" y="2429133"/>
            <a:ext cx="173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Theodor </a:t>
            </a:r>
            <a:r>
              <a:rPr lang="en-US" dirty="0" err="1" smtClean="0"/>
              <a:t>Schawnn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2395350"/>
            <a:ext cx="173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Rudolph Virchow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Timeline - 1590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Hans and Zacharias Janssen </a:t>
            </a:r>
            <a:r>
              <a:rPr lang="en-US" smtClean="0">
                <a:solidFill>
                  <a:srgbClr val="FFFF00"/>
                </a:solidFill>
              </a:rPr>
              <a:t>(1590), Dutch lens grinders, father and son.  </a:t>
            </a:r>
            <a:r>
              <a:rPr lang="en-US" b="1" u="sng" smtClean="0">
                <a:solidFill>
                  <a:srgbClr val="FFFF00"/>
                </a:solidFill>
              </a:rPr>
              <a:t>Produced first compound microscope </a:t>
            </a:r>
            <a:r>
              <a:rPr lang="en-US" smtClean="0">
                <a:solidFill>
                  <a:srgbClr val="FFFF00"/>
                </a:solidFill>
              </a:rPr>
              <a:t>(2 lenses).</a:t>
            </a:r>
          </a:p>
        </p:txBody>
      </p:sp>
      <p:pic>
        <p:nvPicPr>
          <p:cNvPr id="6148" name="Picture 5" descr="j0279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7827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 descr="http://2.bp.blogspot.com/-OgyBdSwh-h4/TdjDTO-To5I/AAAAAAAAAlk/sp0gfmVtFWE/s1600/7YM3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76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Timeline- 1665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8229600" cy="3200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Robert Hooke </a:t>
            </a:r>
            <a:r>
              <a:rPr lang="en-US" smtClean="0">
                <a:solidFill>
                  <a:srgbClr val="FFFF00"/>
                </a:solidFill>
              </a:rPr>
              <a:t>(1665), English Scientist, looked at a thin slice of cork through a compound microscope and observed tiny, hollow, room like structures.  </a:t>
            </a:r>
            <a:r>
              <a:rPr lang="en-US" b="1" u="sng" smtClean="0">
                <a:solidFill>
                  <a:srgbClr val="FFFF00"/>
                </a:solidFill>
              </a:rPr>
              <a:t>He was the first to call the spaces in the cork “cells”.</a:t>
            </a:r>
          </a:p>
        </p:txBody>
      </p:sp>
      <p:pic>
        <p:nvPicPr>
          <p:cNvPr id="7172" name="Picture 6" descr="http://www.sbnature.org/content/704/image/wine-c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95400"/>
            <a:ext cx="2209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9waysmysteryschool.tripod.com/sitebuildercontent/sitebuilderpictures/robertho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9683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Timeline-1680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Anton van Leeuwenhook </a:t>
            </a:r>
            <a:r>
              <a:rPr lang="en-US" smtClean="0">
                <a:solidFill>
                  <a:srgbClr val="FFFF00"/>
                </a:solidFill>
              </a:rPr>
              <a:t>(1680), Dutch Amateur Scientist, looked at blood, rain water and scrapings from teeth </a:t>
            </a:r>
            <a:r>
              <a:rPr lang="en-US" b="1" u="sng" smtClean="0">
                <a:solidFill>
                  <a:srgbClr val="FFFF00"/>
                </a:solidFill>
              </a:rPr>
              <a:t>observed living cells through a simple microscope.</a:t>
            </a:r>
          </a:p>
        </p:txBody>
      </p:sp>
      <p:pic>
        <p:nvPicPr>
          <p:cNvPr id="8196" name="Picture 11" descr="http://www.getfreeimage.com/pictures/blood-cells-in-vein-erythrocyte-thrombocyte-leukocyte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8394">
            <a:off x="560388" y="4298950"/>
            <a:ext cx="23939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http://blog.chron.com/sciguy/files/2011/10/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91000"/>
            <a:ext cx="198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5" descr="http://www.westsomervilledental.com/Portals/65952/images/C--Documents%20and%20Settings-doctor2-Desktop-bruxismpics-pi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2525">
            <a:off x="6240463" y="4595813"/>
            <a:ext cx="230028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http://media.snl.no/system/images/l/leeuwenhoek_an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81000"/>
            <a:ext cx="803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Timeline-1838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Matthias Schleiden </a:t>
            </a:r>
            <a:r>
              <a:rPr lang="en-US" smtClean="0">
                <a:solidFill>
                  <a:srgbClr val="FFFF00"/>
                </a:solidFill>
              </a:rPr>
              <a:t>(1838), German Botanist, viewed plant parts under a microscope and </a:t>
            </a:r>
            <a:r>
              <a:rPr lang="en-US" b="1" u="sng" smtClean="0">
                <a:solidFill>
                  <a:srgbClr val="FFFF00"/>
                </a:solidFill>
              </a:rPr>
              <a:t>discovered that plants are made of cells.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4267200" y="4191000"/>
            <a:ext cx="1204913" cy="866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7" descr="j0233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140176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2197100" y="4191000"/>
            <a:ext cx="762000" cy="7620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3" name="Picture 10" descr="http://upload.wikimedia.org/wikipedia/commons/thumb/6/6e/Diversity_of_plants_image_version_5.png/250px-Diversity_of_plants_image_version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1508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www.williamsclass.com/SeventhScienceWork/ImagesCells/Elode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2819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http://content.answcdn.com/main/content/img/scitech/HSmatt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Timeline-1839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Theodor Schwann </a:t>
            </a:r>
            <a:r>
              <a:rPr lang="en-US" smtClean="0">
                <a:solidFill>
                  <a:srgbClr val="FFFF00"/>
                </a:solidFill>
              </a:rPr>
              <a:t>(1839), German Zoologist, viewed animals parts under a microscope and </a:t>
            </a:r>
            <a:r>
              <a:rPr lang="en-US" b="1" u="sng" smtClean="0">
                <a:solidFill>
                  <a:srgbClr val="FFFF00"/>
                </a:solidFill>
              </a:rPr>
              <a:t>discovered that animals are made of cells.</a:t>
            </a:r>
          </a:p>
        </p:txBody>
      </p:sp>
      <p:pic>
        <p:nvPicPr>
          <p:cNvPr id="10244" name="Picture 5" descr="j0233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038600"/>
            <a:ext cx="10302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2895600" y="4419600"/>
            <a:ext cx="914400" cy="914400"/>
          </a:xfrm>
          <a:prstGeom prst="plus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257800" y="4419600"/>
            <a:ext cx="1204913" cy="866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8" descr="j0390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21336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 descr="http://www.ianimals.com/images/ani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981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0" descr="http://www.nndb.com/people/357/000096069/theodor-schwann-1-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"/>
            <a:ext cx="9032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Timeline- 1855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Rudolf Virchow </a:t>
            </a:r>
            <a:r>
              <a:rPr lang="en-US" smtClean="0">
                <a:solidFill>
                  <a:srgbClr val="FFFF00"/>
                </a:solidFill>
              </a:rPr>
              <a:t>(1855), German Physician, </a:t>
            </a:r>
            <a:r>
              <a:rPr lang="en-US" b="1" u="sng" smtClean="0">
                <a:solidFill>
                  <a:srgbClr val="FFFF00"/>
                </a:solidFill>
              </a:rPr>
              <a:t>stated that “living cells come from other living cells”.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11268" name="Picture 4" descr="j0390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00600"/>
            <a:ext cx="2286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 rot="1397890">
            <a:off x="3786188" y="5213350"/>
            <a:ext cx="1752600" cy="866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Animal Cells</a:t>
            </a:r>
          </a:p>
        </p:txBody>
      </p:sp>
      <p:pic>
        <p:nvPicPr>
          <p:cNvPr id="11270" name="Picture 6" descr="j0390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786313"/>
            <a:ext cx="2362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j0390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2362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 rot="-574842">
            <a:off x="3733800" y="3287713"/>
            <a:ext cx="1585913" cy="866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itchFamily="18" charset="0"/>
              </a:rPr>
              <a:t>Plant Cells</a:t>
            </a:r>
          </a:p>
        </p:txBody>
      </p:sp>
      <p:pic>
        <p:nvPicPr>
          <p:cNvPr id="11273" name="Picture 9" descr="j0390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2286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http://www.darkdaily.com/wp-content/uploads/Dr-Rudolf-Virchow-from-wikipe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868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</a:rPr>
              <a:t>Can you put the scientists in order?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Virchow</a:t>
            </a:r>
          </a:p>
          <a:p>
            <a:r>
              <a:rPr lang="en-US" smtClean="0">
                <a:solidFill>
                  <a:srgbClr val="FFFF00"/>
                </a:solidFill>
              </a:rPr>
              <a:t>Hooke</a:t>
            </a:r>
          </a:p>
          <a:p>
            <a:r>
              <a:rPr lang="en-US" smtClean="0">
                <a:solidFill>
                  <a:srgbClr val="FFFF00"/>
                </a:solidFill>
              </a:rPr>
              <a:t>Schleiden</a:t>
            </a:r>
          </a:p>
          <a:p>
            <a:r>
              <a:rPr lang="en-US" smtClean="0">
                <a:solidFill>
                  <a:srgbClr val="FFFF00"/>
                </a:solidFill>
              </a:rPr>
              <a:t>Leeuwenhook</a:t>
            </a:r>
          </a:p>
          <a:p>
            <a:r>
              <a:rPr lang="en-US" smtClean="0">
                <a:solidFill>
                  <a:srgbClr val="FFFF00"/>
                </a:solidFill>
              </a:rPr>
              <a:t>Shwann</a:t>
            </a:r>
          </a:p>
          <a:p>
            <a:r>
              <a:rPr lang="en-US" smtClean="0">
                <a:solidFill>
                  <a:srgbClr val="FFFF00"/>
                </a:solidFill>
              </a:rPr>
              <a:t>Janssen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What is a cell?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The cell is a basic building block of living things, both plant and animal. 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076" name="Picture 4" descr="bd2008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2417763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MCj023395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23368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All living things have cells.</a:t>
            </a:r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FFFF00"/>
                </a:solidFill>
              </a:rPr>
              <a:t>Plants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FFFF00"/>
                </a:solidFill>
              </a:rPr>
              <a:t>Animals</a:t>
            </a:r>
          </a:p>
        </p:txBody>
      </p:sp>
      <p:pic>
        <p:nvPicPr>
          <p:cNvPr id="4101" name="Picture 6" descr="j0384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8363"/>
            <a:ext cx="2171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j03902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953000"/>
            <a:ext cx="1981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j0390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2438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2057400" y="4267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105" name="Picture 11" descr="j04069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133600"/>
            <a:ext cx="24749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12"/>
          <p:cNvSpPr>
            <a:spLocks noChangeArrowheads="1"/>
          </p:cNvSpPr>
          <p:nvPr/>
        </p:nvSpPr>
        <p:spPr bwMode="auto">
          <a:xfrm>
            <a:off x="6400800" y="42672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Tool used to view cells</a:t>
            </a:r>
          </a:p>
        </p:txBody>
      </p:sp>
      <p:pic>
        <p:nvPicPr>
          <p:cNvPr id="5123" name="Picture 5" descr="http://www.microscope-microscope.org/basic/microscope-images/138-microscopes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24384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What is the Cell Theory?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Cell Theory – Part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All </a:t>
            </a:r>
            <a:r>
              <a:rPr lang="en-US" u="sng" smtClean="0">
                <a:solidFill>
                  <a:srgbClr val="FFFF00"/>
                </a:solidFill>
              </a:rPr>
              <a:t>living</a:t>
            </a:r>
            <a:r>
              <a:rPr lang="en-US" smtClean="0">
                <a:solidFill>
                  <a:srgbClr val="FFFF00"/>
                </a:solidFill>
              </a:rPr>
              <a:t> organisms are made up of </a:t>
            </a:r>
            <a:r>
              <a:rPr lang="en-US" u="sng" smtClean="0">
                <a:solidFill>
                  <a:srgbClr val="FFFF00"/>
                </a:solidFill>
              </a:rPr>
              <a:t>one or more</a:t>
            </a:r>
            <a:r>
              <a:rPr lang="en-US" smtClean="0">
                <a:solidFill>
                  <a:srgbClr val="FFFF00"/>
                </a:solidFill>
              </a:rPr>
              <a:t> cells.</a:t>
            </a:r>
          </a:p>
        </p:txBody>
      </p:sp>
      <p:pic>
        <p:nvPicPr>
          <p:cNvPr id="13316" name="Picture 12" descr="http://www.williamsclass.com/SeventhScienceWork/ImagesCells/Elode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28194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textbookofbacteriology.net/schematic_bacter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28194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Cell Theory – Part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The cell is the </a:t>
            </a:r>
            <a:r>
              <a:rPr lang="en-US" u="sng" smtClean="0">
                <a:solidFill>
                  <a:srgbClr val="FFFF00"/>
                </a:solidFill>
              </a:rPr>
              <a:t>smallest form</a:t>
            </a:r>
            <a:r>
              <a:rPr lang="en-US" smtClean="0">
                <a:solidFill>
                  <a:srgbClr val="FFFF00"/>
                </a:solidFill>
              </a:rPr>
              <a:t> of structure and function in living things.</a:t>
            </a:r>
          </a:p>
        </p:txBody>
      </p:sp>
      <p:pic>
        <p:nvPicPr>
          <p:cNvPr id="14340" name="Picture 2" descr="http://www.biologyjunction.com/images/04-05A-AnimalCe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191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Cell Theory – Part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 cells come from other </a:t>
            </a:r>
            <a:r>
              <a:rPr lang="en-US" u="sng" dirty="0" smtClean="0">
                <a:solidFill>
                  <a:srgbClr val="FFFF00"/>
                </a:solidFill>
              </a:rPr>
              <a:t>pre-existing</a:t>
            </a:r>
            <a:r>
              <a:rPr lang="en-US" dirty="0" smtClean="0">
                <a:solidFill>
                  <a:srgbClr val="FFFF00"/>
                </a:solidFill>
              </a:rPr>
              <a:t> cells. (Mitosis)</a:t>
            </a:r>
          </a:p>
        </p:txBody>
      </p:sp>
      <p:pic>
        <p:nvPicPr>
          <p:cNvPr id="15364" name="Picture 2" descr="http://www.dartmouth.edu/~cbbc/courses/bio4/bio4-lectures/images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2813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</a:rPr>
              <a:t>Which of the following is </a:t>
            </a:r>
            <a:r>
              <a:rPr lang="en-US" sz="4000" b="1" smtClean="0">
                <a:solidFill>
                  <a:srgbClr val="FFFF00"/>
                </a:solidFill>
              </a:rPr>
              <a:t>NOT</a:t>
            </a:r>
            <a:r>
              <a:rPr lang="en-US" sz="4000" smtClean="0">
                <a:solidFill>
                  <a:srgbClr val="FFFF00"/>
                </a:solidFill>
              </a:rPr>
              <a:t> true?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All things, living and nonliving, are made up of cells.</a:t>
            </a:r>
          </a:p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All living things are made of one or more cells.</a:t>
            </a:r>
          </a:p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All cells come from pre-existing cells.</a:t>
            </a:r>
          </a:p>
          <a:p>
            <a:pPr marL="514350" indent="-514350">
              <a:buFontTx/>
              <a:buAutoNum type="alphaUcPeriod"/>
            </a:pPr>
            <a:r>
              <a:rPr lang="en-US" smtClean="0">
                <a:solidFill>
                  <a:srgbClr val="FFFF00"/>
                </a:solidFill>
              </a:rPr>
              <a:t>The cell is the basic unit of structure and function.</a:t>
            </a:r>
          </a:p>
          <a:p>
            <a:pPr marL="514350" indent="-514350">
              <a:buFontTx/>
              <a:buAutoNum type="alphaU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398</Words>
  <Application>Microsoft Office PowerPoint</Application>
  <PresentationFormat>On-screen Show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What is a cell?</vt:lpstr>
      <vt:lpstr>All living things have cells.</vt:lpstr>
      <vt:lpstr>Tool used to view cells</vt:lpstr>
      <vt:lpstr>What is the Cell Theory?</vt:lpstr>
      <vt:lpstr>Cell Theory – Part 1</vt:lpstr>
      <vt:lpstr>Cell Theory – Part 2</vt:lpstr>
      <vt:lpstr>Cell Theory – Part 3</vt:lpstr>
      <vt:lpstr>Which of the following is NOT true?</vt:lpstr>
      <vt:lpstr>Which is TRUE?</vt:lpstr>
      <vt:lpstr>Scientists of The Cell Theory</vt:lpstr>
      <vt:lpstr>PowerPoint Presentation</vt:lpstr>
      <vt:lpstr>Timeline - 1590</vt:lpstr>
      <vt:lpstr>Timeline- 1665</vt:lpstr>
      <vt:lpstr>Timeline-1680</vt:lpstr>
      <vt:lpstr>Timeline-1838</vt:lpstr>
      <vt:lpstr>Timeline-1839</vt:lpstr>
      <vt:lpstr>Timeline- 1855</vt:lpstr>
      <vt:lpstr>Can you put the scientists in order?</vt:lpstr>
    </vt:vector>
  </TitlesOfParts>
  <Company>Education Service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Cell</dc:title>
  <dc:creator>drang</dc:creator>
  <cp:lastModifiedBy>Rachel Stolp</cp:lastModifiedBy>
  <cp:revision>59</cp:revision>
  <cp:lastPrinted>2014-01-28T14:29:31Z</cp:lastPrinted>
  <dcterms:created xsi:type="dcterms:W3CDTF">2007-10-01T21:03:05Z</dcterms:created>
  <dcterms:modified xsi:type="dcterms:W3CDTF">2015-02-05T22:30:23Z</dcterms:modified>
</cp:coreProperties>
</file>